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94"/>
    <a:srgbClr val="5E90E7"/>
    <a:srgbClr val="88E1E6"/>
    <a:srgbClr val="F8F8F8"/>
    <a:srgbClr val="1A2B36"/>
    <a:srgbClr val="6EB6E7"/>
    <a:srgbClr val="0091AE"/>
    <a:srgbClr val="F3FFFD"/>
    <a:srgbClr val="F7FFFA"/>
    <a:srgbClr val="C287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853"/>
    <p:restoredTop sz="94712"/>
  </p:normalViewPr>
  <p:slideViewPr>
    <p:cSldViewPr snapToGrid="0" snapToObjects="1">
      <p:cViewPr varScale="1">
        <p:scale>
          <a:sx n="138" d="100"/>
          <a:sy n="138" d="100"/>
        </p:scale>
        <p:origin x="1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33621-6444-C449-952E-07DA1F1ED4F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9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kompyte.com/register?utm_medium=h2hbctemplate&amp;utm_source=website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6E846D0-D4DD-6143-9FB9-019AEF9C6345}"/>
              </a:ext>
            </a:extLst>
          </p:cNvPr>
          <p:cNvSpPr/>
          <p:nvPr/>
        </p:nvSpPr>
        <p:spPr>
          <a:xfrm>
            <a:off x="-38184" y="-33605"/>
            <a:ext cx="12244039" cy="6891282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3612" y="3972447"/>
            <a:ext cx="9018796" cy="843669"/>
          </a:xfrm>
        </p:spPr>
        <p:txBody>
          <a:bodyPr>
            <a:noAutofit/>
          </a:bodyPr>
          <a:lstStyle/>
          <a:p>
            <a:pPr algn="l"/>
            <a:r>
              <a:rPr lang="en-US" sz="3900" b="1" dirty="0">
                <a:solidFill>
                  <a:schemeClr val="bg1"/>
                </a:solidFill>
                <a:latin typeface="+mn-lt"/>
              </a:rPr>
              <a:t>Competitive Battlecard</a:t>
            </a:r>
            <a:endParaRPr lang="en-US" sz="3900" b="1" i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12" y="475217"/>
            <a:ext cx="1734645" cy="352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9DCF626-69C8-2F49-B315-B409A02D2A9C}"/>
              </a:ext>
            </a:extLst>
          </p:cNvPr>
          <p:cNvSpPr/>
          <p:nvPr/>
        </p:nvSpPr>
        <p:spPr>
          <a:xfrm>
            <a:off x="1122047" y="1475399"/>
            <a:ext cx="55647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400" b="1" dirty="0">
                <a:solidFill>
                  <a:schemeClr val="bg1"/>
                </a:solidFill>
              </a:rPr>
              <a:t>S</a:t>
            </a:r>
            <a:r>
              <a:rPr lang="en-US" sz="19400" b="1" dirty="0">
                <a:solidFill>
                  <a:srgbClr val="88E1E6"/>
                </a:solidFill>
              </a:rPr>
              <a:t>a</a:t>
            </a:r>
            <a:r>
              <a:rPr lang="en-US" sz="19400" b="1" dirty="0">
                <a:solidFill>
                  <a:srgbClr val="6EB6E7"/>
                </a:solidFill>
              </a:rPr>
              <a:t>a</a:t>
            </a:r>
            <a:r>
              <a:rPr lang="en-US" sz="19400" b="1" dirty="0">
                <a:solidFill>
                  <a:srgbClr val="5E90E7"/>
                </a:solidFill>
              </a:rPr>
              <a:t>S</a:t>
            </a:r>
            <a:r>
              <a:rPr lang="en-US" sz="20000" b="1" dirty="0">
                <a:solidFill>
                  <a:schemeClr val="bg1"/>
                </a:solidFill>
              </a:rPr>
              <a:t> </a:t>
            </a:r>
            <a:endParaRPr lang="en-US" sz="20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1BB292-B77F-6242-A37F-E677AECBC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45" y="2293585"/>
            <a:ext cx="2957838" cy="247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266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F0D90024-7026-7240-83B9-60EB6D874FCA}"/>
              </a:ext>
            </a:extLst>
          </p:cNvPr>
          <p:cNvSpPr/>
          <p:nvPr/>
        </p:nvSpPr>
        <p:spPr>
          <a:xfrm>
            <a:off x="-41565" y="-33282"/>
            <a:ext cx="1087333" cy="6891282"/>
          </a:xfrm>
          <a:prstGeom prst="rect">
            <a:avLst/>
          </a:prstGeom>
          <a:solidFill>
            <a:srgbClr val="1A2B36"/>
          </a:solidFill>
          <a:ln>
            <a:noFill/>
          </a:ln>
          <a:effectLst>
            <a:outerShdw blurRad="457200" dist="177800" dir="2700000" algn="tl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3459113F-4E55-8645-9A5F-2856C8839A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6200000">
            <a:off x="-2746893" y="2779934"/>
            <a:ext cx="6720933" cy="883965"/>
          </a:xfrm>
          <a:noFill/>
        </p:spPr>
        <p:txBody>
          <a:bodyPr>
            <a:noAutofit/>
          </a:bodyPr>
          <a:lstStyle/>
          <a:p>
            <a:pPr algn="l"/>
            <a:r>
              <a:rPr lang="en-US" sz="4800" b="1" dirty="0">
                <a:solidFill>
                  <a:schemeClr val="bg1"/>
                </a:solidFill>
              </a:rPr>
              <a:t>S</a:t>
            </a:r>
            <a:r>
              <a:rPr lang="en-US" sz="4800" b="1" dirty="0">
                <a:solidFill>
                  <a:srgbClr val="88E1E6"/>
                </a:solidFill>
              </a:rPr>
              <a:t>a</a:t>
            </a:r>
            <a:r>
              <a:rPr lang="en-US" sz="4800" b="1" dirty="0">
                <a:solidFill>
                  <a:srgbClr val="6EB6E7"/>
                </a:solidFill>
              </a:rPr>
              <a:t>a</a:t>
            </a:r>
            <a:r>
              <a:rPr lang="en-US" sz="4800" b="1" dirty="0">
                <a:solidFill>
                  <a:srgbClr val="5E90E7"/>
                </a:solidFill>
              </a:rPr>
              <a:t>S</a:t>
            </a:r>
            <a:r>
              <a:rPr lang="en-US" sz="5400" b="1" dirty="0">
                <a:solidFill>
                  <a:srgbClr val="1A2B36"/>
                </a:solidFill>
              </a:rPr>
              <a:t> </a:t>
            </a:r>
            <a:r>
              <a:rPr lang="en-US" sz="2800" b="1" dirty="0">
                <a:solidFill>
                  <a:schemeClr val="bg1">
                    <a:lumMod val="95000"/>
                  </a:schemeClr>
                </a:solidFill>
              </a:rPr>
              <a:t>Competitive Battlecard</a:t>
            </a:r>
            <a:endParaRPr lang="en-US" sz="2800" b="1" dirty="0">
              <a:solidFill>
                <a:schemeClr val="bg1">
                  <a:lumMod val="95000"/>
                </a:schemeClr>
              </a:solidFill>
              <a:effectLst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D3E92DE-7065-4845-8086-42CBBC5DAF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175407"/>
              </p:ext>
            </p:extLst>
          </p:nvPr>
        </p:nvGraphicFramePr>
        <p:xfrm>
          <a:off x="1268712" y="396248"/>
          <a:ext cx="10319505" cy="28825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{5940675A-B579-460E-94D1-54222C63F5DA}</a:tableStyleId>
              </a:tblPr>
              <a:tblGrid>
                <a:gridCol w="2222633">
                  <a:extLst>
                    <a:ext uri="{9D8B030D-6E8A-4147-A177-3AD203B41FA5}">
                      <a16:colId xmlns:a16="http://schemas.microsoft.com/office/drawing/2014/main" val="1534940673"/>
                    </a:ext>
                  </a:extLst>
                </a:gridCol>
                <a:gridCol w="1905169">
                  <a:extLst>
                    <a:ext uri="{9D8B030D-6E8A-4147-A177-3AD203B41FA5}">
                      <a16:colId xmlns:a16="http://schemas.microsoft.com/office/drawing/2014/main" val="3843996330"/>
                    </a:ext>
                  </a:extLst>
                </a:gridCol>
                <a:gridCol w="2063901">
                  <a:extLst>
                    <a:ext uri="{9D8B030D-6E8A-4147-A177-3AD203B41FA5}">
                      <a16:colId xmlns:a16="http://schemas.microsoft.com/office/drawing/2014/main" val="3689016832"/>
                    </a:ext>
                  </a:extLst>
                </a:gridCol>
                <a:gridCol w="2063901">
                  <a:extLst>
                    <a:ext uri="{9D8B030D-6E8A-4147-A177-3AD203B41FA5}">
                      <a16:colId xmlns:a16="http://schemas.microsoft.com/office/drawing/2014/main" val="1138144046"/>
                    </a:ext>
                  </a:extLst>
                </a:gridCol>
                <a:gridCol w="2063901">
                  <a:extLst>
                    <a:ext uri="{9D8B030D-6E8A-4147-A177-3AD203B41FA5}">
                      <a16:colId xmlns:a16="http://schemas.microsoft.com/office/drawing/2014/main" val="489154965"/>
                    </a:ext>
                  </a:extLst>
                </a:gridCol>
              </a:tblGrid>
              <a:tr h="6259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# of customers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# of customers lost to competitors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Retention Rate 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Revenue 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49457739"/>
                  </a:ext>
                </a:extLst>
              </a:tr>
              <a:tr h="4513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Your Company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820615"/>
                  </a:ext>
                </a:extLst>
              </a:tr>
              <a:tr h="4513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+mn-ea"/>
                          <a:cs typeface="+mn-cs"/>
                        </a:rPr>
                        <a:t>Competitor 1___________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734089"/>
                  </a:ext>
                </a:extLst>
              </a:tr>
              <a:tr h="4513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+mn-ea"/>
                          <a:cs typeface="+mn-cs"/>
                        </a:rPr>
                        <a:t>Competitor 2</a:t>
                      </a:r>
                      <a:r>
                        <a:rPr lang="en-US" sz="140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___________</a:t>
                      </a:r>
                      <a:endParaRPr lang="en-US" sz="1400" i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06641"/>
                  </a:ext>
                </a:extLst>
              </a:tr>
              <a:tr h="4513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+mn-ea"/>
                          <a:cs typeface="+mn-cs"/>
                        </a:rPr>
                        <a:t>Competitor 3</a:t>
                      </a:r>
                      <a:r>
                        <a:rPr lang="en-US" sz="140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___________</a:t>
                      </a:r>
                      <a:endParaRPr lang="en-US" sz="1400" i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993061"/>
                  </a:ext>
                </a:extLst>
              </a:tr>
              <a:tr h="4513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+mn-ea"/>
                          <a:cs typeface="+mn-cs"/>
                        </a:rPr>
                        <a:t>Competitor 4</a:t>
                      </a:r>
                      <a:r>
                        <a:rPr lang="en-US" sz="140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___________</a:t>
                      </a:r>
                      <a:endParaRPr lang="en-US" sz="1400" i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4378185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C624D3E-D6B3-E942-B6E9-7E78A7B71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59130"/>
              </p:ext>
            </p:extLst>
          </p:nvPr>
        </p:nvGraphicFramePr>
        <p:xfrm>
          <a:off x="3460215" y="3588928"/>
          <a:ext cx="8164297" cy="131337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816429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1337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2DA79822-111D-E84B-B803-C6A2FF9C87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125664"/>
              </p:ext>
            </p:extLst>
          </p:nvPr>
        </p:nvGraphicFramePr>
        <p:xfrm>
          <a:off x="3460214" y="5256553"/>
          <a:ext cx="8164296" cy="1313372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721432">
                  <a:extLst>
                    <a:ext uri="{9D8B030D-6E8A-4147-A177-3AD203B41FA5}">
                      <a16:colId xmlns:a16="http://schemas.microsoft.com/office/drawing/2014/main" val="3033398354"/>
                    </a:ext>
                  </a:extLst>
                </a:gridCol>
                <a:gridCol w="2721432">
                  <a:extLst>
                    <a:ext uri="{9D8B030D-6E8A-4147-A177-3AD203B41FA5}">
                      <a16:colId xmlns:a16="http://schemas.microsoft.com/office/drawing/2014/main" val="20307022"/>
                    </a:ext>
                  </a:extLst>
                </a:gridCol>
                <a:gridCol w="2721432">
                  <a:extLst>
                    <a:ext uri="{9D8B030D-6E8A-4147-A177-3AD203B41FA5}">
                      <a16:colId xmlns:a16="http://schemas.microsoft.com/office/drawing/2014/main" val="2284583763"/>
                    </a:ext>
                  </a:extLst>
                </a:gridCol>
              </a:tblGrid>
              <a:tr h="131337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30509"/>
                  </a:ext>
                </a:extLst>
              </a:tr>
            </a:tbl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DC2862E5-FC29-E449-B8E8-2BA981D9BF77}"/>
              </a:ext>
            </a:extLst>
          </p:cNvPr>
          <p:cNvSpPr/>
          <p:nvPr/>
        </p:nvSpPr>
        <p:spPr>
          <a:xfrm>
            <a:off x="1447800" y="3830114"/>
            <a:ext cx="16549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2400" dirty="0"/>
              <a:t>Domination</a:t>
            </a:r>
          </a:p>
          <a:p>
            <a:pPr lvl="0">
              <a:defRPr/>
            </a:pPr>
            <a:r>
              <a:rPr lang="en-US" sz="2400" dirty="0"/>
              <a:t>Strategy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A8C4DB7-3E1C-BE4B-90E7-43F5C1A3E486}"/>
              </a:ext>
            </a:extLst>
          </p:cNvPr>
          <p:cNvSpPr/>
          <p:nvPr/>
        </p:nvSpPr>
        <p:spPr>
          <a:xfrm>
            <a:off x="1447800" y="5682406"/>
            <a:ext cx="891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2400" dirty="0"/>
              <a:t>Tactic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4494BB3-BF89-1B45-8BE9-5C8B98CC287F}"/>
              </a:ext>
            </a:extLst>
          </p:cNvPr>
          <p:cNvSpPr/>
          <p:nvPr/>
        </p:nvSpPr>
        <p:spPr>
          <a:xfrm rot="5400000">
            <a:off x="946075" y="4193658"/>
            <a:ext cx="899538" cy="103911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744EBD9-ECF1-3B49-8CE7-00B2E9C7057A}"/>
              </a:ext>
            </a:extLst>
          </p:cNvPr>
          <p:cNvSpPr/>
          <p:nvPr/>
        </p:nvSpPr>
        <p:spPr>
          <a:xfrm rot="10800000">
            <a:off x="3916050" y="968359"/>
            <a:ext cx="1472775" cy="45719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A1C5F26-8DBA-1F43-8FC8-293C937D6D6E}"/>
              </a:ext>
            </a:extLst>
          </p:cNvPr>
          <p:cNvSpPr/>
          <p:nvPr/>
        </p:nvSpPr>
        <p:spPr>
          <a:xfrm rot="10800000">
            <a:off x="5986456" y="966785"/>
            <a:ext cx="1472775" cy="57118"/>
          </a:xfrm>
          <a:prstGeom prst="rect">
            <a:avLst/>
          </a:prstGeom>
          <a:solidFill>
            <a:srgbClr val="5E90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62FB93E-FF50-1946-A2F7-9CDC157E9B97}"/>
              </a:ext>
            </a:extLst>
          </p:cNvPr>
          <p:cNvSpPr/>
          <p:nvPr/>
        </p:nvSpPr>
        <p:spPr>
          <a:xfrm rot="10800000">
            <a:off x="8065753" y="973382"/>
            <a:ext cx="1472775" cy="45719"/>
          </a:xfrm>
          <a:prstGeom prst="rect">
            <a:avLst/>
          </a:prstGeom>
          <a:solidFill>
            <a:srgbClr val="6EB6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BFB054B-8D57-8C43-B1F6-7E11F1D72A52}"/>
              </a:ext>
            </a:extLst>
          </p:cNvPr>
          <p:cNvSpPr/>
          <p:nvPr/>
        </p:nvSpPr>
        <p:spPr>
          <a:xfrm rot="10800000">
            <a:off x="10117338" y="968359"/>
            <a:ext cx="1472775" cy="57116"/>
          </a:xfrm>
          <a:prstGeom prst="rect">
            <a:avLst/>
          </a:prstGeom>
          <a:solidFill>
            <a:srgbClr val="88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1F2B934-554E-C94B-A00F-6028543E6071}"/>
              </a:ext>
            </a:extLst>
          </p:cNvPr>
          <p:cNvSpPr/>
          <p:nvPr/>
        </p:nvSpPr>
        <p:spPr>
          <a:xfrm rot="5400000">
            <a:off x="943455" y="367154"/>
            <a:ext cx="904780" cy="103909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06849EC-65EE-2345-82A6-4632BB1DE1C9}"/>
              </a:ext>
            </a:extLst>
          </p:cNvPr>
          <p:cNvSpPr/>
          <p:nvPr/>
        </p:nvSpPr>
        <p:spPr>
          <a:xfrm>
            <a:off x="1447800" y="118386"/>
            <a:ext cx="13708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2400" dirty="0"/>
              <a:t>Industry</a:t>
            </a:r>
            <a:br>
              <a:rPr lang="en-US" sz="2400" dirty="0"/>
            </a:br>
            <a:r>
              <a:rPr lang="en-US" sz="2400" dirty="0"/>
              <a:t>Overview</a:t>
            </a:r>
          </a:p>
        </p:txBody>
      </p:sp>
      <p:pic>
        <p:nvPicPr>
          <p:cNvPr id="46" name="Picture 8">
            <a:extLst>
              <a:ext uri="{FF2B5EF4-FFF2-40B4-BE49-F238E27FC236}">
                <a16:creationId xmlns:a16="http://schemas.microsoft.com/office/drawing/2014/main" id="{A932AA61-BE51-9D4A-84DA-49E13B35AD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90" y="6582383"/>
            <a:ext cx="722728" cy="146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5B783E5D-1E24-6E45-B097-44FE1FF293B2}"/>
              </a:ext>
            </a:extLst>
          </p:cNvPr>
          <p:cNvSpPr/>
          <p:nvPr/>
        </p:nvSpPr>
        <p:spPr>
          <a:xfrm rot="5400000">
            <a:off x="1080439" y="5866178"/>
            <a:ext cx="621021" cy="94122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20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7193B7FC-CC26-264F-B0D2-57D7B799DC09}"/>
              </a:ext>
            </a:extLst>
          </p:cNvPr>
          <p:cNvSpPr/>
          <p:nvPr/>
        </p:nvSpPr>
        <p:spPr>
          <a:xfrm>
            <a:off x="-41565" y="-33282"/>
            <a:ext cx="1087333" cy="6891282"/>
          </a:xfrm>
          <a:prstGeom prst="rect">
            <a:avLst/>
          </a:prstGeom>
          <a:solidFill>
            <a:srgbClr val="1A2B36"/>
          </a:solidFill>
          <a:ln>
            <a:noFill/>
          </a:ln>
          <a:effectLst>
            <a:outerShdw blurRad="457200" dist="177800" dir="2700000" algn="tl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4494BB3-BF89-1B45-8BE9-5C8B98CC287F}"/>
              </a:ext>
            </a:extLst>
          </p:cNvPr>
          <p:cNvSpPr/>
          <p:nvPr/>
        </p:nvSpPr>
        <p:spPr>
          <a:xfrm rot="5400000">
            <a:off x="1111960" y="1502552"/>
            <a:ext cx="637006" cy="116206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3940C31-AA55-5449-A36A-A8ED5901196A}"/>
              </a:ext>
            </a:extLst>
          </p:cNvPr>
          <p:cNvSpPr/>
          <p:nvPr/>
        </p:nvSpPr>
        <p:spPr>
          <a:xfrm>
            <a:off x="1293366" y="224690"/>
            <a:ext cx="30937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2800" b="1" dirty="0"/>
              <a:t>Company Overview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F332B762-C274-C846-8B1B-5ACA180CBF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273436"/>
              </p:ext>
            </p:extLst>
          </p:nvPr>
        </p:nvGraphicFramePr>
        <p:xfrm>
          <a:off x="2882981" y="888270"/>
          <a:ext cx="8741529" cy="1280157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8741529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80157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D758843D-B454-704B-A906-9348F4708BC0}"/>
              </a:ext>
            </a:extLst>
          </p:cNvPr>
          <p:cNvSpPr/>
          <p:nvPr/>
        </p:nvSpPr>
        <p:spPr>
          <a:xfrm>
            <a:off x="1567559" y="1242152"/>
            <a:ext cx="12364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1600" dirty="0"/>
              <a:t>Most Recent</a:t>
            </a:r>
            <a:br>
              <a:rPr lang="en-US" sz="1600" dirty="0"/>
            </a:br>
            <a:r>
              <a:rPr lang="en-US" sz="1600" dirty="0"/>
              <a:t>Updates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14C69C6-36DF-8243-9905-1E00226396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283555"/>
              </p:ext>
            </p:extLst>
          </p:nvPr>
        </p:nvGraphicFramePr>
        <p:xfrm>
          <a:off x="1580950" y="2459491"/>
          <a:ext cx="10043560" cy="4052143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{5940675A-B579-460E-94D1-54222C63F5DA}</a:tableStyleId>
              </a:tblPr>
              <a:tblGrid>
                <a:gridCol w="1329890">
                  <a:extLst>
                    <a:ext uri="{9D8B030D-6E8A-4147-A177-3AD203B41FA5}">
                      <a16:colId xmlns:a16="http://schemas.microsoft.com/office/drawing/2014/main" val="702786788"/>
                    </a:ext>
                  </a:extLst>
                </a:gridCol>
                <a:gridCol w="2240280">
                  <a:extLst>
                    <a:ext uri="{9D8B030D-6E8A-4147-A177-3AD203B41FA5}">
                      <a16:colId xmlns:a16="http://schemas.microsoft.com/office/drawing/2014/main" val="3708797592"/>
                    </a:ext>
                  </a:extLst>
                </a:gridCol>
                <a:gridCol w="2225040">
                  <a:extLst>
                    <a:ext uri="{9D8B030D-6E8A-4147-A177-3AD203B41FA5}">
                      <a16:colId xmlns:a16="http://schemas.microsoft.com/office/drawing/2014/main" val="2844009789"/>
                    </a:ext>
                  </a:extLst>
                </a:gridCol>
                <a:gridCol w="2179320">
                  <a:extLst>
                    <a:ext uri="{9D8B030D-6E8A-4147-A177-3AD203B41FA5}">
                      <a16:colId xmlns:a16="http://schemas.microsoft.com/office/drawing/2014/main" val="4086642280"/>
                    </a:ext>
                  </a:extLst>
                </a:gridCol>
                <a:gridCol w="2069030">
                  <a:extLst>
                    <a:ext uri="{9D8B030D-6E8A-4147-A177-3AD203B41FA5}">
                      <a16:colId xmlns:a16="http://schemas.microsoft.com/office/drawing/2014/main" val="1524095949"/>
                    </a:ext>
                  </a:extLst>
                </a:gridCol>
              </a:tblGrid>
              <a:tr h="13556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/>
                        <a:t>Product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3011143"/>
                  </a:ext>
                </a:extLst>
              </a:tr>
              <a:tr h="13482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/>
                        <a:t>Features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159688"/>
                  </a:ext>
                </a:extLst>
              </a:tr>
              <a:tr h="13482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/>
                        <a:t>Pricing</a:t>
                      </a:r>
                      <a:br>
                        <a:rPr lang="en-US" sz="1600" kern="1200" dirty="0"/>
                      </a:br>
                      <a:r>
                        <a:rPr lang="en-US" sz="1600" kern="1200" dirty="0"/>
                        <a:t>&amp; Packaging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169188"/>
                  </a:ext>
                </a:extLst>
              </a:tr>
            </a:tbl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4861A68C-6A21-C847-89C7-D0B7D106EEDE}"/>
              </a:ext>
            </a:extLst>
          </p:cNvPr>
          <p:cNvSpPr/>
          <p:nvPr/>
        </p:nvSpPr>
        <p:spPr>
          <a:xfrm rot="5400000">
            <a:off x="1125515" y="3111608"/>
            <a:ext cx="637007" cy="91440"/>
          </a:xfrm>
          <a:prstGeom prst="rect">
            <a:avLst/>
          </a:prstGeom>
          <a:solidFill>
            <a:srgbClr val="5E90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C2D85DF-1D33-BA45-9D35-4B711E4CEBD1}"/>
              </a:ext>
            </a:extLst>
          </p:cNvPr>
          <p:cNvSpPr/>
          <p:nvPr/>
        </p:nvSpPr>
        <p:spPr>
          <a:xfrm rot="5400000">
            <a:off x="1125515" y="4419009"/>
            <a:ext cx="637007" cy="91440"/>
          </a:xfrm>
          <a:prstGeom prst="rect">
            <a:avLst/>
          </a:prstGeom>
          <a:solidFill>
            <a:srgbClr val="6EB6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2E54A3-0D84-ED4E-83A5-CAADEA63D148}"/>
              </a:ext>
            </a:extLst>
          </p:cNvPr>
          <p:cNvSpPr/>
          <p:nvPr/>
        </p:nvSpPr>
        <p:spPr>
          <a:xfrm rot="5400000">
            <a:off x="1125515" y="5827184"/>
            <a:ext cx="637007" cy="91440"/>
          </a:xfrm>
          <a:prstGeom prst="rect">
            <a:avLst/>
          </a:prstGeom>
          <a:solidFill>
            <a:srgbClr val="88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46F5D299-BE1A-6946-AAE8-4F54BF6AB88B}"/>
              </a:ext>
            </a:extLst>
          </p:cNvPr>
          <p:cNvSpPr txBox="1">
            <a:spLocks/>
          </p:cNvSpPr>
          <p:nvPr/>
        </p:nvSpPr>
        <p:spPr>
          <a:xfrm rot="16200000">
            <a:off x="-2746893" y="2779934"/>
            <a:ext cx="6720933" cy="8839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800" b="1" dirty="0">
                <a:solidFill>
                  <a:schemeClr val="bg1"/>
                </a:solidFill>
              </a:rPr>
              <a:t>S</a:t>
            </a:r>
            <a:r>
              <a:rPr lang="en-US" sz="4800" b="1" dirty="0">
                <a:solidFill>
                  <a:srgbClr val="88E1E6"/>
                </a:solidFill>
              </a:rPr>
              <a:t>a</a:t>
            </a:r>
            <a:r>
              <a:rPr lang="en-US" sz="4800" b="1" dirty="0">
                <a:solidFill>
                  <a:srgbClr val="6EB6E7"/>
                </a:solidFill>
              </a:rPr>
              <a:t>a</a:t>
            </a:r>
            <a:r>
              <a:rPr lang="en-US" sz="4800" b="1" dirty="0">
                <a:solidFill>
                  <a:srgbClr val="5E90E7"/>
                </a:solidFill>
              </a:rPr>
              <a:t>S</a:t>
            </a:r>
            <a:r>
              <a:rPr lang="en-US" sz="5400" b="1" dirty="0">
                <a:solidFill>
                  <a:srgbClr val="1A2B36"/>
                </a:solidFill>
              </a:rPr>
              <a:t> </a:t>
            </a:r>
            <a:r>
              <a:rPr lang="en-US" sz="2800" b="1" dirty="0">
                <a:solidFill>
                  <a:srgbClr val="F8F8F8"/>
                </a:solidFill>
              </a:rPr>
              <a:t>Competitive Battlecard</a:t>
            </a:r>
          </a:p>
        </p:txBody>
      </p:sp>
      <p:pic>
        <p:nvPicPr>
          <p:cNvPr id="33" name="Picture 8">
            <a:extLst>
              <a:ext uri="{FF2B5EF4-FFF2-40B4-BE49-F238E27FC236}">
                <a16:creationId xmlns:a16="http://schemas.microsoft.com/office/drawing/2014/main" id="{CA197829-322E-F84A-AA74-007410267A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90" y="6582383"/>
            <a:ext cx="722728" cy="146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433F6BF3-7824-3D44-AA99-154842696487}"/>
              </a:ext>
            </a:extLst>
          </p:cNvPr>
          <p:cNvSpPr/>
          <p:nvPr/>
        </p:nvSpPr>
        <p:spPr>
          <a:xfrm>
            <a:off x="-34920" y="128622"/>
            <a:ext cx="1066833" cy="100978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5D5233F-1882-7D4B-A900-7F56F28613CF}"/>
              </a:ext>
            </a:extLst>
          </p:cNvPr>
          <p:cNvSpPr/>
          <p:nvPr/>
        </p:nvSpPr>
        <p:spPr>
          <a:xfrm>
            <a:off x="161800" y="448849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824158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>
            <a:extLst>
              <a:ext uri="{FF2B5EF4-FFF2-40B4-BE49-F238E27FC236}">
                <a16:creationId xmlns:a16="http://schemas.microsoft.com/office/drawing/2014/main" id="{3459113F-4E55-8645-9A5F-2856C8839A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6200000">
            <a:off x="-2438419" y="2200341"/>
            <a:ext cx="6084407" cy="883965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Industry Overview</a:t>
            </a:r>
            <a:endParaRPr lang="en-US" sz="3200" b="1" dirty="0">
              <a:solidFill>
                <a:srgbClr val="1A2B36"/>
              </a:solidFill>
              <a:effectLst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758843D-B454-704B-A906-9348F4708BC0}"/>
              </a:ext>
            </a:extLst>
          </p:cNvPr>
          <p:cNvSpPr/>
          <p:nvPr/>
        </p:nvSpPr>
        <p:spPr>
          <a:xfrm>
            <a:off x="1580950" y="282767"/>
            <a:ext cx="21477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2400" dirty="0"/>
              <a:t>Target Personas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14C69C6-36DF-8243-9905-1E00226396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346876"/>
              </p:ext>
            </p:extLst>
          </p:nvPr>
        </p:nvGraphicFramePr>
        <p:xfrm>
          <a:off x="1580950" y="1124474"/>
          <a:ext cx="10043560" cy="211671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{5940675A-B579-460E-94D1-54222C63F5DA}</a:tableStyleId>
              </a:tblPr>
              <a:tblGrid>
                <a:gridCol w="760468">
                  <a:extLst>
                    <a:ext uri="{9D8B030D-6E8A-4147-A177-3AD203B41FA5}">
                      <a16:colId xmlns:a16="http://schemas.microsoft.com/office/drawing/2014/main" val="702786788"/>
                    </a:ext>
                  </a:extLst>
                </a:gridCol>
                <a:gridCol w="2369127">
                  <a:extLst>
                    <a:ext uri="{9D8B030D-6E8A-4147-A177-3AD203B41FA5}">
                      <a16:colId xmlns:a16="http://schemas.microsoft.com/office/drawing/2014/main" val="3708797592"/>
                    </a:ext>
                  </a:extLst>
                </a:gridCol>
                <a:gridCol w="2355273">
                  <a:extLst>
                    <a:ext uri="{9D8B030D-6E8A-4147-A177-3AD203B41FA5}">
                      <a16:colId xmlns:a16="http://schemas.microsoft.com/office/drawing/2014/main" val="2844009789"/>
                    </a:ext>
                  </a:extLst>
                </a:gridCol>
                <a:gridCol w="2327564">
                  <a:extLst>
                    <a:ext uri="{9D8B030D-6E8A-4147-A177-3AD203B41FA5}">
                      <a16:colId xmlns:a16="http://schemas.microsoft.com/office/drawing/2014/main" val="4086642280"/>
                    </a:ext>
                  </a:extLst>
                </a:gridCol>
                <a:gridCol w="2231128">
                  <a:extLst>
                    <a:ext uri="{9D8B030D-6E8A-4147-A177-3AD203B41FA5}">
                      <a16:colId xmlns:a16="http://schemas.microsoft.com/office/drawing/2014/main" val="1524095949"/>
                    </a:ext>
                  </a:extLst>
                </a:gridCol>
              </a:tblGrid>
              <a:tr h="5012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/>
                        <a:t>Title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3011143"/>
                  </a:ext>
                </a:extLst>
              </a:tr>
              <a:tr h="12634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/>
                        <a:t>Role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2.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3.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4.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5.</a:t>
                      </a:r>
                    </a:p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2.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3.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4.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5.</a:t>
                      </a:r>
                    </a:p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2.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3.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4.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5.</a:t>
                      </a:r>
                    </a:p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2.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3.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4.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5.</a:t>
                      </a:r>
                    </a:p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169188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487CB305-A2EA-644D-81D6-C9F4E7149AA4}"/>
              </a:ext>
            </a:extLst>
          </p:cNvPr>
          <p:cNvSpPr/>
          <p:nvPr/>
        </p:nvSpPr>
        <p:spPr>
          <a:xfrm rot="5400000">
            <a:off x="1125514" y="507606"/>
            <a:ext cx="637007" cy="9144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7A7272D8-3D38-B34F-B8DB-7802715A1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541" y="903201"/>
            <a:ext cx="442546" cy="442546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2C457197-F248-974E-88A9-A4A55197B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6740" y="914241"/>
            <a:ext cx="442546" cy="442546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50DEE07-E57B-4F4B-A3C2-C699E443F0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6518" y="890604"/>
            <a:ext cx="442546" cy="442546"/>
          </a:xfrm>
          <a:prstGeom prst="rect">
            <a:avLst/>
          </a:prstGeom>
        </p:spPr>
      </p:pic>
      <p:pic>
        <p:nvPicPr>
          <p:cNvPr id="26" name="Picture 25" descr="A close up of a logo&#10;&#10;Description automatically generated">
            <a:extLst>
              <a:ext uri="{FF2B5EF4-FFF2-40B4-BE49-F238E27FC236}">
                <a16:creationId xmlns:a16="http://schemas.microsoft.com/office/drawing/2014/main" id="{C4B4A4CE-1363-5D47-9073-20DF36FA20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9046" y="930961"/>
            <a:ext cx="461665" cy="461665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592D6360-9238-9441-B60F-F34E4F722A18}"/>
              </a:ext>
            </a:extLst>
          </p:cNvPr>
          <p:cNvSpPr/>
          <p:nvPr/>
        </p:nvSpPr>
        <p:spPr>
          <a:xfrm rot="10800000">
            <a:off x="3255316" y="1116075"/>
            <a:ext cx="1472775" cy="45719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5871D9-3275-EE49-BA9A-A04976DECCD6}"/>
              </a:ext>
            </a:extLst>
          </p:cNvPr>
          <p:cNvSpPr/>
          <p:nvPr/>
        </p:nvSpPr>
        <p:spPr>
          <a:xfrm rot="10800000">
            <a:off x="5587766" y="1116075"/>
            <a:ext cx="1472775" cy="45719"/>
          </a:xfrm>
          <a:prstGeom prst="rect">
            <a:avLst/>
          </a:prstGeom>
          <a:solidFill>
            <a:srgbClr val="5E90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6AC510B-7E15-F641-B5BB-B6AD65AADCDD}"/>
              </a:ext>
            </a:extLst>
          </p:cNvPr>
          <p:cNvSpPr/>
          <p:nvPr/>
        </p:nvSpPr>
        <p:spPr>
          <a:xfrm rot="10800000">
            <a:off x="7914127" y="1116075"/>
            <a:ext cx="1472775" cy="45719"/>
          </a:xfrm>
          <a:prstGeom prst="rect">
            <a:avLst/>
          </a:prstGeom>
          <a:solidFill>
            <a:srgbClr val="6EB6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786C31D-7E3B-0B41-924D-E0D5FBA0BB43}"/>
              </a:ext>
            </a:extLst>
          </p:cNvPr>
          <p:cNvSpPr/>
          <p:nvPr/>
        </p:nvSpPr>
        <p:spPr>
          <a:xfrm rot="10800000">
            <a:off x="10151081" y="1116075"/>
            <a:ext cx="1472775" cy="45719"/>
          </a:xfrm>
          <a:prstGeom prst="rect">
            <a:avLst/>
          </a:prstGeom>
          <a:solidFill>
            <a:srgbClr val="88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6E3884-C43B-E447-88A7-813DFA1C27C2}"/>
              </a:ext>
            </a:extLst>
          </p:cNvPr>
          <p:cNvSpPr/>
          <p:nvPr/>
        </p:nvSpPr>
        <p:spPr>
          <a:xfrm>
            <a:off x="1580950" y="3609467"/>
            <a:ext cx="15524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2400" dirty="0"/>
              <a:t>Pain Points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42DAFAC-E261-A54D-AF27-CBBFD51681FD}"/>
              </a:ext>
            </a:extLst>
          </p:cNvPr>
          <p:cNvSpPr/>
          <p:nvPr/>
        </p:nvSpPr>
        <p:spPr>
          <a:xfrm rot="5400000">
            <a:off x="1125515" y="3808637"/>
            <a:ext cx="637007" cy="9144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BD68AE3B-7EA8-FC4A-9569-706E8CA15A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894991"/>
              </p:ext>
            </p:extLst>
          </p:nvPr>
        </p:nvGraphicFramePr>
        <p:xfrm>
          <a:off x="595745" y="4278130"/>
          <a:ext cx="11028766" cy="2175632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{5940675A-B579-460E-94D1-54222C63F5DA}</a:tableStyleId>
              </a:tblPr>
              <a:tblGrid>
                <a:gridCol w="1787237">
                  <a:extLst>
                    <a:ext uri="{9D8B030D-6E8A-4147-A177-3AD203B41FA5}">
                      <a16:colId xmlns:a16="http://schemas.microsoft.com/office/drawing/2014/main" val="702786788"/>
                    </a:ext>
                  </a:extLst>
                </a:gridCol>
                <a:gridCol w="2341418">
                  <a:extLst>
                    <a:ext uri="{9D8B030D-6E8A-4147-A177-3AD203B41FA5}">
                      <a16:colId xmlns:a16="http://schemas.microsoft.com/office/drawing/2014/main" val="3708797592"/>
                    </a:ext>
                  </a:extLst>
                </a:gridCol>
                <a:gridCol w="2369127">
                  <a:extLst>
                    <a:ext uri="{9D8B030D-6E8A-4147-A177-3AD203B41FA5}">
                      <a16:colId xmlns:a16="http://schemas.microsoft.com/office/drawing/2014/main" val="2844009789"/>
                    </a:ext>
                  </a:extLst>
                </a:gridCol>
                <a:gridCol w="2327564">
                  <a:extLst>
                    <a:ext uri="{9D8B030D-6E8A-4147-A177-3AD203B41FA5}">
                      <a16:colId xmlns:a16="http://schemas.microsoft.com/office/drawing/2014/main" val="4086642280"/>
                    </a:ext>
                  </a:extLst>
                </a:gridCol>
                <a:gridCol w="2203420">
                  <a:extLst>
                    <a:ext uri="{9D8B030D-6E8A-4147-A177-3AD203B41FA5}">
                      <a16:colId xmlns:a16="http://schemas.microsoft.com/office/drawing/2014/main" val="1524095949"/>
                    </a:ext>
                  </a:extLst>
                </a:gridCol>
              </a:tblGrid>
              <a:tr h="719949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/>
                        <a:t>1.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3011143"/>
                  </a:ext>
                </a:extLst>
              </a:tr>
              <a:tr h="764951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/>
                        <a:t>2.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159688"/>
                  </a:ext>
                </a:extLst>
              </a:tr>
              <a:tr h="690732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/>
                        <a:t>3.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169188"/>
                  </a:ext>
                </a:extLst>
              </a:tr>
            </a:tbl>
          </a:graphicData>
        </a:graphic>
      </p:graphicFrame>
      <p:sp>
        <p:nvSpPr>
          <p:cNvPr id="45" name="Rectangle 44">
            <a:extLst>
              <a:ext uri="{FF2B5EF4-FFF2-40B4-BE49-F238E27FC236}">
                <a16:creationId xmlns:a16="http://schemas.microsoft.com/office/drawing/2014/main" id="{1D241ED9-3568-A543-BE77-F5970B56FCD4}"/>
              </a:ext>
            </a:extLst>
          </p:cNvPr>
          <p:cNvSpPr/>
          <p:nvPr/>
        </p:nvSpPr>
        <p:spPr>
          <a:xfrm>
            <a:off x="-41565" y="-33282"/>
            <a:ext cx="1087333" cy="6891282"/>
          </a:xfrm>
          <a:prstGeom prst="rect">
            <a:avLst/>
          </a:prstGeom>
          <a:solidFill>
            <a:srgbClr val="1A2B36"/>
          </a:solidFill>
          <a:ln>
            <a:noFill/>
          </a:ln>
          <a:effectLst>
            <a:outerShdw blurRad="457200" dist="177800" dir="2700000" algn="tl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ubtitle 2">
            <a:extLst>
              <a:ext uri="{FF2B5EF4-FFF2-40B4-BE49-F238E27FC236}">
                <a16:creationId xmlns:a16="http://schemas.microsoft.com/office/drawing/2014/main" id="{E0298C60-BC77-3648-9731-FBBA67D91BCA}"/>
              </a:ext>
            </a:extLst>
          </p:cNvPr>
          <p:cNvSpPr txBox="1">
            <a:spLocks/>
          </p:cNvSpPr>
          <p:nvPr/>
        </p:nvSpPr>
        <p:spPr>
          <a:xfrm rot="16200000">
            <a:off x="-2746893" y="2779934"/>
            <a:ext cx="6720933" cy="8839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800" b="1" dirty="0">
                <a:solidFill>
                  <a:schemeClr val="bg1"/>
                </a:solidFill>
              </a:rPr>
              <a:t>S</a:t>
            </a:r>
            <a:r>
              <a:rPr lang="en-US" sz="4800" b="1" dirty="0">
                <a:solidFill>
                  <a:srgbClr val="88E1E6"/>
                </a:solidFill>
              </a:rPr>
              <a:t>a</a:t>
            </a:r>
            <a:r>
              <a:rPr lang="en-US" sz="4800" b="1" dirty="0">
                <a:solidFill>
                  <a:srgbClr val="6EB6E7"/>
                </a:solidFill>
              </a:rPr>
              <a:t>a</a:t>
            </a:r>
            <a:r>
              <a:rPr lang="en-US" sz="4800" b="1" dirty="0">
                <a:solidFill>
                  <a:srgbClr val="5E90E7"/>
                </a:solidFill>
              </a:rPr>
              <a:t>S</a:t>
            </a:r>
            <a:r>
              <a:rPr lang="en-US" sz="5400" b="1" dirty="0">
                <a:solidFill>
                  <a:srgbClr val="1A2B36"/>
                </a:solidFill>
              </a:rPr>
              <a:t> </a:t>
            </a:r>
            <a:r>
              <a:rPr lang="en-US" sz="2800" b="1" dirty="0">
                <a:solidFill>
                  <a:srgbClr val="F8F8F8"/>
                </a:solidFill>
              </a:rPr>
              <a:t>Competitive Battlecard</a:t>
            </a:r>
          </a:p>
        </p:txBody>
      </p:sp>
      <p:pic>
        <p:nvPicPr>
          <p:cNvPr id="47" name="Picture 8">
            <a:extLst>
              <a:ext uri="{FF2B5EF4-FFF2-40B4-BE49-F238E27FC236}">
                <a16:creationId xmlns:a16="http://schemas.microsoft.com/office/drawing/2014/main" id="{DC98DCCA-EA2C-7B4C-94DF-18E7BCC469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90" y="6582383"/>
            <a:ext cx="722728" cy="146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C57DFCCA-73D0-7E4B-B0D4-038A43C7D52E}"/>
              </a:ext>
            </a:extLst>
          </p:cNvPr>
          <p:cNvSpPr/>
          <p:nvPr/>
        </p:nvSpPr>
        <p:spPr>
          <a:xfrm>
            <a:off x="-34920" y="128622"/>
            <a:ext cx="1066833" cy="100978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33EE2B0-3453-A344-80E0-0869D617A3DE}"/>
              </a:ext>
            </a:extLst>
          </p:cNvPr>
          <p:cNvSpPr/>
          <p:nvPr/>
        </p:nvSpPr>
        <p:spPr>
          <a:xfrm>
            <a:off x="161800" y="448849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490388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7193B7FC-CC26-264F-B0D2-57D7B799DC09}"/>
              </a:ext>
            </a:extLst>
          </p:cNvPr>
          <p:cNvSpPr/>
          <p:nvPr/>
        </p:nvSpPr>
        <p:spPr>
          <a:xfrm>
            <a:off x="-41565" y="-33282"/>
            <a:ext cx="1087333" cy="6891282"/>
          </a:xfrm>
          <a:prstGeom prst="rect">
            <a:avLst/>
          </a:prstGeom>
          <a:solidFill>
            <a:srgbClr val="1A2B36"/>
          </a:solidFill>
          <a:ln>
            <a:noFill/>
          </a:ln>
          <a:effectLst>
            <a:outerShdw blurRad="457200" dist="177800" dir="2700000" algn="tl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3940C31-AA55-5449-A36A-A8ED5901196A}"/>
              </a:ext>
            </a:extLst>
          </p:cNvPr>
          <p:cNvSpPr/>
          <p:nvPr/>
        </p:nvSpPr>
        <p:spPr>
          <a:xfrm>
            <a:off x="1252278" y="324707"/>
            <a:ext cx="37630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2800" b="1" dirty="0"/>
              <a:t>Competitor __________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14C69C6-36DF-8243-9905-1E00226396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492913"/>
              </p:ext>
            </p:extLst>
          </p:nvPr>
        </p:nvGraphicFramePr>
        <p:xfrm>
          <a:off x="1580950" y="2474261"/>
          <a:ext cx="10043560" cy="3926533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{5940675A-B579-460E-94D1-54222C63F5DA}</a:tableStyleId>
              </a:tblPr>
              <a:tblGrid>
                <a:gridCol w="1329890">
                  <a:extLst>
                    <a:ext uri="{9D8B030D-6E8A-4147-A177-3AD203B41FA5}">
                      <a16:colId xmlns:a16="http://schemas.microsoft.com/office/drawing/2014/main" val="702786788"/>
                    </a:ext>
                  </a:extLst>
                </a:gridCol>
                <a:gridCol w="2240280">
                  <a:extLst>
                    <a:ext uri="{9D8B030D-6E8A-4147-A177-3AD203B41FA5}">
                      <a16:colId xmlns:a16="http://schemas.microsoft.com/office/drawing/2014/main" val="3708797592"/>
                    </a:ext>
                  </a:extLst>
                </a:gridCol>
                <a:gridCol w="2225040">
                  <a:extLst>
                    <a:ext uri="{9D8B030D-6E8A-4147-A177-3AD203B41FA5}">
                      <a16:colId xmlns:a16="http://schemas.microsoft.com/office/drawing/2014/main" val="2844009789"/>
                    </a:ext>
                  </a:extLst>
                </a:gridCol>
                <a:gridCol w="2179320">
                  <a:extLst>
                    <a:ext uri="{9D8B030D-6E8A-4147-A177-3AD203B41FA5}">
                      <a16:colId xmlns:a16="http://schemas.microsoft.com/office/drawing/2014/main" val="4086642280"/>
                    </a:ext>
                  </a:extLst>
                </a:gridCol>
                <a:gridCol w="2069030">
                  <a:extLst>
                    <a:ext uri="{9D8B030D-6E8A-4147-A177-3AD203B41FA5}">
                      <a16:colId xmlns:a16="http://schemas.microsoft.com/office/drawing/2014/main" val="1524095949"/>
                    </a:ext>
                  </a:extLst>
                </a:gridCol>
              </a:tblGrid>
              <a:tr h="7981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/>
                        <a:t>Product 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3011143"/>
                  </a:ext>
                </a:extLst>
              </a:tr>
              <a:tr h="85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/>
                        <a:t>Features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159688"/>
                  </a:ext>
                </a:extLst>
              </a:tr>
              <a:tr h="9221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/>
                        <a:t>Pricing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&amp; </a:t>
                      </a:r>
                      <a:r>
                        <a:rPr lang="en-US" sz="1600" kern="1200" dirty="0"/>
                        <a:t>Packaging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169188"/>
                  </a:ext>
                </a:extLst>
              </a:tr>
              <a:tr h="13523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/>
                        <a:t>Messaging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8956189"/>
                  </a:ext>
                </a:extLst>
              </a:tr>
            </a:tbl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4861A68C-6A21-C847-89C7-D0B7D106EEDE}"/>
              </a:ext>
            </a:extLst>
          </p:cNvPr>
          <p:cNvSpPr/>
          <p:nvPr/>
        </p:nvSpPr>
        <p:spPr>
          <a:xfrm rot="5400000">
            <a:off x="1087094" y="3606027"/>
            <a:ext cx="637007" cy="91440"/>
          </a:xfrm>
          <a:prstGeom prst="rect">
            <a:avLst/>
          </a:prstGeom>
          <a:solidFill>
            <a:srgbClr val="5E90E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C2D85DF-1D33-BA45-9D35-4B711E4CEBD1}"/>
              </a:ext>
            </a:extLst>
          </p:cNvPr>
          <p:cNvSpPr/>
          <p:nvPr/>
        </p:nvSpPr>
        <p:spPr>
          <a:xfrm rot="5400000">
            <a:off x="1100834" y="4436182"/>
            <a:ext cx="637007" cy="91440"/>
          </a:xfrm>
          <a:prstGeom prst="rect">
            <a:avLst/>
          </a:prstGeom>
          <a:solidFill>
            <a:srgbClr val="6EB6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2E54A3-0D84-ED4E-83A5-CAADEA63D148}"/>
              </a:ext>
            </a:extLst>
          </p:cNvPr>
          <p:cNvSpPr/>
          <p:nvPr/>
        </p:nvSpPr>
        <p:spPr>
          <a:xfrm rot="5400000">
            <a:off x="1125515" y="5699902"/>
            <a:ext cx="637007" cy="91440"/>
          </a:xfrm>
          <a:prstGeom prst="rect">
            <a:avLst/>
          </a:prstGeom>
          <a:solidFill>
            <a:srgbClr val="88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848450-AA2A-A349-9140-6F01DDDE7913}"/>
              </a:ext>
            </a:extLst>
          </p:cNvPr>
          <p:cNvSpPr/>
          <p:nvPr/>
        </p:nvSpPr>
        <p:spPr>
          <a:xfrm>
            <a:off x="-34920" y="128622"/>
            <a:ext cx="1066833" cy="100978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B6BAF43-7095-3549-9B3F-F80827AE2BE2}"/>
              </a:ext>
            </a:extLst>
          </p:cNvPr>
          <p:cNvSpPr/>
          <p:nvPr/>
        </p:nvSpPr>
        <p:spPr>
          <a:xfrm>
            <a:off x="161800" y="448849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Logo</a:t>
            </a:r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46F5D299-BE1A-6946-AAE8-4F54BF6AB88B}"/>
              </a:ext>
            </a:extLst>
          </p:cNvPr>
          <p:cNvSpPr txBox="1">
            <a:spLocks/>
          </p:cNvSpPr>
          <p:nvPr/>
        </p:nvSpPr>
        <p:spPr>
          <a:xfrm rot="16200000">
            <a:off x="-2746893" y="2779934"/>
            <a:ext cx="6720933" cy="8839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800" b="1" dirty="0">
                <a:solidFill>
                  <a:schemeClr val="bg1"/>
                </a:solidFill>
              </a:rPr>
              <a:t>S</a:t>
            </a:r>
            <a:r>
              <a:rPr lang="en-US" sz="4800" b="1" dirty="0">
                <a:solidFill>
                  <a:srgbClr val="88E1E6"/>
                </a:solidFill>
              </a:rPr>
              <a:t>a</a:t>
            </a:r>
            <a:r>
              <a:rPr lang="en-US" sz="4800" b="1" dirty="0">
                <a:solidFill>
                  <a:srgbClr val="6EB6E7"/>
                </a:solidFill>
              </a:rPr>
              <a:t>a</a:t>
            </a:r>
            <a:r>
              <a:rPr lang="en-US" sz="4800" b="1" dirty="0">
                <a:solidFill>
                  <a:srgbClr val="5E90E7"/>
                </a:solidFill>
              </a:rPr>
              <a:t>S</a:t>
            </a:r>
            <a:r>
              <a:rPr lang="en-US" sz="5400" b="1" dirty="0">
                <a:solidFill>
                  <a:srgbClr val="1A2B36"/>
                </a:solidFill>
              </a:rPr>
              <a:t> </a:t>
            </a:r>
            <a:r>
              <a:rPr lang="en-US" sz="2800" b="1" dirty="0">
                <a:solidFill>
                  <a:srgbClr val="F8F8F8"/>
                </a:solidFill>
              </a:rPr>
              <a:t>Competitive Battlecard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75BD0BA-0F59-5440-BA3A-B80B7A7D787B}"/>
              </a:ext>
            </a:extLst>
          </p:cNvPr>
          <p:cNvSpPr/>
          <p:nvPr/>
        </p:nvSpPr>
        <p:spPr>
          <a:xfrm rot="5400000">
            <a:off x="1087094" y="2747046"/>
            <a:ext cx="637007" cy="9144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6C94"/>
              </a:solidFill>
            </a:endParaRPr>
          </a:p>
        </p:txBody>
      </p:sp>
      <p:pic>
        <p:nvPicPr>
          <p:cNvPr id="18" name="Picture 8">
            <a:extLst>
              <a:ext uri="{FF2B5EF4-FFF2-40B4-BE49-F238E27FC236}">
                <a16:creationId xmlns:a16="http://schemas.microsoft.com/office/drawing/2014/main" id="{565E3160-AFED-F44D-8D21-A8D947682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90" y="6582383"/>
            <a:ext cx="722728" cy="146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2F8A1342-BB45-B448-83F6-142EB8C51256}"/>
              </a:ext>
            </a:extLst>
          </p:cNvPr>
          <p:cNvSpPr/>
          <p:nvPr/>
        </p:nvSpPr>
        <p:spPr>
          <a:xfrm rot="5400000">
            <a:off x="1111960" y="1502552"/>
            <a:ext cx="637006" cy="116206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F357CA34-A126-CC47-90F0-234940B8B7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355914"/>
              </p:ext>
            </p:extLst>
          </p:nvPr>
        </p:nvGraphicFramePr>
        <p:xfrm>
          <a:off x="2882981" y="888270"/>
          <a:ext cx="8741529" cy="1280157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8741529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80157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A97F4D3D-EA79-3046-BC4F-35E32B3918E9}"/>
              </a:ext>
            </a:extLst>
          </p:cNvPr>
          <p:cNvSpPr/>
          <p:nvPr/>
        </p:nvSpPr>
        <p:spPr>
          <a:xfrm>
            <a:off x="1567559" y="1242152"/>
            <a:ext cx="12364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1600" dirty="0"/>
              <a:t>Most Recent</a:t>
            </a:r>
            <a:br>
              <a:rPr lang="en-US" sz="1600" dirty="0"/>
            </a:br>
            <a:r>
              <a:rPr lang="en-US" sz="1600" dirty="0"/>
              <a:t>Updates</a:t>
            </a:r>
          </a:p>
        </p:txBody>
      </p:sp>
    </p:spTree>
    <p:extLst>
      <p:ext uri="{BB962C8B-B14F-4D97-AF65-F5344CB8AC3E}">
        <p14:creationId xmlns:p14="http://schemas.microsoft.com/office/powerpoint/2010/main" val="2047125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B040F2DA-69F5-9A43-9B09-CDF6394722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608870"/>
              </p:ext>
            </p:extLst>
          </p:nvPr>
        </p:nvGraphicFramePr>
        <p:xfrm>
          <a:off x="1580950" y="1166039"/>
          <a:ext cx="10043560" cy="66892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{5940675A-B579-460E-94D1-54222C63F5DA}</a:tableStyleId>
              </a:tblPr>
              <a:tblGrid>
                <a:gridCol w="760468">
                  <a:extLst>
                    <a:ext uri="{9D8B030D-6E8A-4147-A177-3AD203B41FA5}">
                      <a16:colId xmlns:a16="http://schemas.microsoft.com/office/drawing/2014/main" val="702786788"/>
                    </a:ext>
                  </a:extLst>
                </a:gridCol>
                <a:gridCol w="2313709">
                  <a:extLst>
                    <a:ext uri="{9D8B030D-6E8A-4147-A177-3AD203B41FA5}">
                      <a16:colId xmlns:a16="http://schemas.microsoft.com/office/drawing/2014/main" val="3708797592"/>
                    </a:ext>
                  </a:extLst>
                </a:gridCol>
                <a:gridCol w="2410691">
                  <a:extLst>
                    <a:ext uri="{9D8B030D-6E8A-4147-A177-3AD203B41FA5}">
                      <a16:colId xmlns:a16="http://schemas.microsoft.com/office/drawing/2014/main" val="2844009789"/>
                    </a:ext>
                  </a:extLst>
                </a:gridCol>
                <a:gridCol w="2327564">
                  <a:extLst>
                    <a:ext uri="{9D8B030D-6E8A-4147-A177-3AD203B41FA5}">
                      <a16:colId xmlns:a16="http://schemas.microsoft.com/office/drawing/2014/main" val="4086642280"/>
                    </a:ext>
                  </a:extLst>
                </a:gridCol>
                <a:gridCol w="2231128">
                  <a:extLst>
                    <a:ext uri="{9D8B030D-6E8A-4147-A177-3AD203B41FA5}">
                      <a16:colId xmlns:a16="http://schemas.microsoft.com/office/drawing/2014/main" val="1524095949"/>
                    </a:ext>
                  </a:extLst>
                </a:gridCol>
              </a:tblGrid>
              <a:tr h="6689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/>
                        <a:t>Title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3011143"/>
                  </a:ext>
                </a:extLst>
              </a:tr>
            </a:tbl>
          </a:graphicData>
        </a:graphic>
      </p:graphicFrame>
      <p:sp>
        <p:nvSpPr>
          <p:cNvPr id="12" name="Subtitle 2">
            <a:extLst>
              <a:ext uri="{FF2B5EF4-FFF2-40B4-BE49-F238E27FC236}">
                <a16:creationId xmlns:a16="http://schemas.microsoft.com/office/drawing/2014/main" id="{3459113F-4E55-8645-9A5F-2856C8839A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6200000">
            <a:off x="-2438419" y="2200341"/>
            <a:ext cx="6084407" cy="883965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Industry Overview</a:t>
            </a:r>
            <a:endParaRPr lang="en-US" sz="3200" b="1" dirty="0">
              <a:solidFill>
                <a:srgbClr val="1A2B36"/>
              </a:solidFill>
              <a:effectLst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758843D-B454-704B-A906-9348F4708BC0}"/>
              </a:ext>
            </a:extLst>
          </p:cNvPr>
          <p:cNvSpPr/>
          <p:nvPr/>
        </p:nvSpPr>
        <p:spPr>
          <a:xfrm>
            <a:off x="1373131" y="2124231"/>
            <a:ext cx="2509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2400" dirty="0"/>
              <a:t>Key Differentiators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7CB305-A2EA-644D-81D6-C9F4E7149AA4}"/>
              </a:ext>
            </a:extLst>
          </p:cNvPr>
          <p:cNvSpPr/>
          <p:nvPr/>
        </p:nvSpPr>
        <p:spPr>
          <a:xfrm rot="5400000">
            <a:off x="945405" y="2322796"/>
            <a:ext cx="637007" cy="9144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7A7272D8-3D38-B34F-B8DB-7802715A1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7629" y="932494"/>
            <a:ext cx="442546" cy="442546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2C457197-F248-974E-88A9-A4A55197B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9018" y="943534"/>
            <a:ext cx="442546" cy="442546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50DEE07-E57B-4F4B-A3C2-C699E443F0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3338" y="919897"/>
            <a:ext cx="442546" cy="442546"/>
          </a:xfrm>
          <a:prstGeom prst="rect">
            <a:avLst/>
          </a:prstGeom>
        </p:spPr>
      </p:pic>
      <p:pic>
        <p:nvPicPr>
          <p:cNvPr id="26" name="Picture 25" descr="A close up of a logo&#10;&#10;Description automatically generated">
            <a:extLst>
              <a:ext uri="{FF2B5EF4-FFF2-40B4-BE49-F238E27FC236}">
                <a16:creationId xmlns:a16="http://schemas.microsoft.com/office/drawing/2014/main" id="{C4B4A4CE-1363-5D47-9073-20DF36FA20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3364" y="960254"/>
            <a:ext cx="461665" cy="461665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592D6360-9238-9441-B60F-F34E4F722A18}"/>
              </a:ext>
            </a:extLst>
          </p:cNvPr>
          <p:cNvSpPr/>
          <p:nvPr/>
        </p:nvSpPr>
        <p:spPr>
          <a:xfrm rot="10800000">
            <a:off x="3181404" y="1145368"/>
            <a:ext cx="1472775" cy="45719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5871D9-3275-EE49-BA9A-A04976DECCD6}"/>
              </a:ext>
            </a:extLst>
          </p:cNvPr>
          <p:cNvSpPr/>
          <p:nvPr/>
        </p:nvSpPr>
        <p:spPr>
          <a:xfrm rot="10800000">
            <a:off x="5592084" y="1145368"/>
            <a:ext cx="1472775" cy="45719"/>
          </a:xfrm>
          <a:prstGeom prst="rect">
            <a:avLst/>
          </a:prstGeom>
          <a:solidFill>
            <a:srgbClr val="5E90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6AC510B-7E15-F641-B5BB-B6AD65AADCDD}"/>
              </a:ext>
            </a:extLst>
          </p:cNvPr>
          <p:cNvSpPr/>
          <p:nvPr/>
        </p:nvSpPr>
        <p:spPr>
          <a:xfrm rot="10800000">
            <a:off x="7906405" y="1145368"/>
            <a:ext cx="1472775" cy="45719"/>
          </a:xfrm>
          <a:prstGeom prst="rect">
            <a:avLst/>
          </a:prstGeom>
          <a:solidFill>
            <a:srgbClr val="6EB6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786C31D-7E3B-0B41-924D-E0D5FBA0BB43}"/>
              </a:ext>
            </a:extLst>
          </p:cNvPr>
          <p:cNvSpPr/>
          <p:nvPr/>
        </p:nvSpPr>
        <p:spPr>
          <a:xfrm rot="10800000">
            <a:off x="10137901" y="1145368"/>
            <a:ext cx="1472775" cy="45719"/>
          </a:xfrm>
          <a:prstGeom prst="rect">
            <a:avLst/>
          </a:prstGeom>
          <a:solidFill>
            <a:srgbClr val="88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6E3884-C43B-E447-88A7-813DFA1C27C2}"/>
              </a:ext>
            </a:extLst>
          </p:cNvPr>
          <p:cNvSpPr/>
          <p:nvPr/>
        </p:nvSpPr>
        <p:spPr>
          <a:xfrm>
            <a:off x="1373131" y="412446"/>
            <a:ext cx="21991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2400" dirty="0"/>
              <a:t>Target Audience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42DAFAC-E261-A54D-AF27-CBBFD51681FD}"/>
              </a:ext>
            </a:extLst>
          </p:cNvPr>
          <p:cNvSpPr/>
          <p:nvPr/>
        </p:nvSpPr>
        <p:spPr>
          <a:xfrm rot="5400000">
            <a:off x="945406" y="597557"/>
            <a:ext cx="637007" cy="9144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3F905AB-BED4-9B45-A306-25BDE0D28CD3}"/>
              </a:ext>
            </a:extLst>
          </p:cNvPr>
          <p:cNvSpPr/>
          <p:nvPr/>
        </p:nvSpPr>
        <p:spPr>
          <a:xfrm>
            <a:off x="1373131" y="4460214"/>
            <a:ext cx="21133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2400" dirty="0"/>
              <a:t>Recent Content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BDC3071-FA51-244D-824A-1C20E5C0AC2F}"/>
              </a:ext>
            </a:extLst>
          </p:cNvPr>
          <p:cNvSpPr/>
          <p:nvPr/>
        </p:nvSpPr>
        <p:spPr>
          <a:xfrm rot="5400000">
            <a:off x="945406" y="4668666"/>
            <a:ext cx="637007" cy="9144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49EDCBA3-6AF2-AA49-B30B-AA41896061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263819"/>
              </p:ext>
            </p:extLst>
          </p:nvPr>
        </p:nvGraphicFramePr>
        <p:xfrm>
          <a:off x="2362967" y="5007315"/>
          <a:ext cx="9261544" cy="151720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{5940675A-B579-460E-94D1-54222C63F5DA}</a:tableStyleId>
              </a:tblPr>
              <a:tblGrid>
                <a:gridCol w="9261544">
                  <a:extLst>
                    <a:ext uri="{9D8B030D-6E8A-4147-A177-3AD203B41FA5}">
                      <a16:colId xmlns:a16="http://schemas.microsoft.com/office/drawing/2014/main" val="2844009789"/>
                    </a:ext>
                  </a:extLst>
                </a:gridCol>
              </a:tblGrid>
              <a:tr h="151720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3011143"/>
                  </a:ext>
                </a:extLst>
              </a:tr>
            </a:tbl>
          </a:graphicData>
        </a:graphic>
      </p:graphicFrame>
      <p:sp>
        <p:nvSpPr>
          <p:cNvPr id="45" name="Rectangle 44">
            <a:extLst>
              <a:ext uri="{FF2B5EF4-FFF2-40B4-BE49-F238E27FC236}">
                <a16:creationId xmlns:a16="http://schemas.microsoft.com/office/drawing/2014/main" id="{1D241ED9-3568-A543-BE77-F5970B56FCD4}"/>
              </a:ext>
            </a:extLst>
          </p:cNvPr>
          <p:cNvSpPr/>
          <p:nvPr/>
        </p:nvSpPr>
        <p:spPr>
          <a:xfrm>
            <a:off x="-41565" y="-33282"/>
            <a:ext cx="1087333" cy="6891282"/>
          </a:xfrm>
          <a:prstGeom prst="rect">
            <a:avLst/>
          </a:prstGeom>
          <a:solidFill>
            <a:srgbClr val="1A2B36"/>
          </a:solidFill>
          <a:ln>
            <a:noFill/>
          </a:ln>
          <a:effectLst>
            <a:outerShdw blurRad="457200" dist="177800" dir="2700000" algn="tl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ubtitle 2">
            <a:extLst>
              <a:ext uri="{FF2B5EF4-FFF2-40B4-BE49-F238E27FC236}">
                <a16:creationId xmlns:a16="http://schemas.microsoft.com/office/drawing/2014/main" id="{E0298C60-BC77-3648-9731-FBBA67D91BCA}"/>
              </a:ext>
            </a:extLst>
          </p:cNvPr>
          <p:cNvSpPr txBox="1">
            <a:spLocks/>
          </p:cNvSpPr>
          <p:nvPr/>
        </p:nvSpPr>
        <p:spPr>
          <a:xfrm rot="16200000">
            <a:off x="-2746893" y="2779934"/>
            <a:ext cx="6720933" cy="8839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800" b="1" dirty="0">
                <a:solidFill>
                  <a:schemeClr val="bg1"/>
                </a:solidFill>
              </a:rPr>
              <a:t>S</a:t>
            </a:r>
            <a:r>
              <a:rPr lang="en-US" sz="4800" b="1" dirty="0">
                <a:solidFill>
                  <a:srgbClr val="88E1E6"/>
                </a:solidFill>
              </a:rPr>
              <a:t>a</a:t>
            </a:r>
            <a:r>
              <a:rPr lang="en-US" sz="4800" b="1" dirty="0">
                <a:solidFill>
                  <a:srgbClr val="6EB6E7"/>
                </a:solidFill>
              </a:rPr>
              <a:t>a</a:t>
            </a:r>
            <a:r>
              <a:rPr lang="en-US" sz="4800" b="1" dirty="0">
                <a:solidFill>
                  <a:srgbClr val="5E90E7"/>
                </a:solidFill>
              </a:rPr>
              <a:t>S</a:t>
            </a:r>
            <a:r>
              <a:rPr lang="en-US" sz="5400" b="1" dirty="0">
                <a:solidFill>
                  <a:srgbClr val="1A2B36"/>
                </a:solidFill>
              </a:rPr>
              <a:t> </a:t>
            </a:r>
            <a:r>
              <a:rPr lang="en-US" sz="2800" b="1" dirty="0">
                <a:solidFill>
                  <a:srgbClr val="F8F8F8"/>
                </a:solidFill>
              </a:rPr>
              <a:t>Competitive Battlecard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03CA2B52-2988-974D-904C-789B1A945B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864885"/>
              </p:ext>
            </p:extLst>
          </p:nvPr>
        </p:nvGraphicFramePr>
        <p:xfrm>
          <a:off x="2362966" y="2713971"/>
          <a:ext cx="9247710" cy="16154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{5940675A-B579-460E-94D1-54222C63F5DA}</a:tableStyleId>
              </a:tblPr>
              <a:tblGrid>
                <a:gridCol w="2338937">
                  <a:extLst>
                    <a:ext uri="{9D8B030D-6E8A-4147-A177-3AD203B41FA5}">
                      <a16:colId xmlns:a16="http://schemas.microsoft.com/office/drawing/2014/main" val="3708797592"/>
                    </a:ext>
                  </a:extLst>
                </a:gridCol>
                <a:gridCol w="2411044">
                  <a:extLst>
                    <a:ext uri="{9D8B030D-6E8A-4147-A177-3AD203B41FA5}">
                      <a16:colId xmlns:a16="http://schemas.microsoft.com/office/drawing/2014/main" val="2844009789"/>
                    </a:ext>
                  </a:extLst>
                </a:gridCol>
                <a:gridCol w="2310057">
                  <a:extLst>
                    <a:ext uri="{9D8B030D-6E8A-4147-A177-3AD203B41FA5}">
                      <a16:colId xmlns:a16="http://schemas.microsoft.com/office/drawing/2014/main" val="4086642280"/>
                    </a:ext>
                  </a:extLst>
                </a:gridCol>
                <a:gridCol w="2187672">
                  <a:extLst>
                    <a:ext uri="{9D8B030D-6E8A-4147-A177-3AD203B41FA5}">
                      <a16:colId xmlns:a16="http://schemas.microsoft.com/office/drawing/2014/main" val="1524095949"/>
                    </a:ext>
                  </a:extLst>
                </a:gridCol>
              </a:tblGrid>
              <a:tr h="1542794">
                <a:tc>
                  <a:txBody>
                    <a:bodyPr/>
                    <a:lstStyle/>
                    <a:p>
                      <a:r>
                        <a:rPr lang="en-US" sz="1000" dirty="0"/>
                        <a:t>1.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2.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3.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4.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5.</a:t>
                      </a:r>
                    </a:p>
                    <a:p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2.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3.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4.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5.</a:t>
                      </a:r>
                    </a:p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2.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3.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4.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5.</a:t>
                      </a:r>
                    </a:p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2.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3.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4.</a:t>
                      </a:r>
                      <a:br>
                        <a:rPr lang="en-US" sz="1000" dirty="0"/>
                      </a:br>
                      <a:endParaRPr lang="en-US" sz="1000" dirty="0"/>
                    </a:p>
                    <a:p>
                      <a:r>
                        <a:rPr lang="en-US" sz="1000" dirty="0"/>
                        <a:t>5.</a:t>
                      </a:r>
                    </a:p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3011143"/>
                  </a:ext>
                </a:extLst>
              </a:tr>
            </a:tbl>
          </a:graphicData>
        </a:graphic>
      </p:graphicFrame>
      <p:pic>
        <p:nvPicPr>
          <p:cNvPr id="43" name="Picture 8">
            <a:extLst>
              <a:ext uri="{FF2B5EF4-FFF2-40B4-BE49-F238E27FC236}">
                <a16:creationId xmlns:a16="http://schemas.microsoft.com/office/drawing/2014/main" id="{3317F062-9571-6A4D-B52A-A38C319E43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90" y="6582383"/>
            <a:ext cx="722728" cy="146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BDB06AAD-B3D8-A24B-9C49-F00101A7FA19}"/>
              </a:ext>
            </a:extLst>
          </p:cNvPr>
          <p:cNvSpPr/>
          <p:nvPr/>
        </p:nvSpPr>
        <p:spPr>
          <a:xfrm>
            <a:off x="-34920" y="128622"/>
            <a:ext cx="1066833" cy="100978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01BACA9-7757-FD41-B5C2-239343DDEDB6}"/>
              </a:ext>
            </a:extLst>
          </p:cNvPr>
          <p:cNvSpPr/>
          <p:nvPr/>
        </p:nvSpPr>
        <p:spPr>
          <a:xfrm>
            <a:off x="161800" y="448849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011038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7E4B44A9-9800-CE41-ADA0-6C17B132A360}"/>
              </a:ext>
            </a:extLst>
          </p:cNvPr>
          <p:cNvSpPr/>
          <p:nvPr/>
        </p:nvSpPr>
        <p:spPr>
          <a:xfrm>
            <a:off x="10767892" y="-33605"/>
            <a:ext cx="1437963" cy="6891282"/>
          </a:xfrm>
          <a:prstGeom prst="rect">
            <a:avLst/>
          </a:prstGeom>
          <a:gradFill>
            <a:gsLst>
              <a:gs pos="33000">
                <a:srgbClr val="66A3E7"/>
              </a:gs>
              <a:gs pos="0">
                <a:srgbClr val="5E90E7"/>
              </a:gs>
              <a:gs pos="56000">
                <a:srgbClr val="6EB6E7"/>
              </a:gs>
              <a:gs pos="100000">
                <a:srgbClr val="88E1E6"/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EF8BE6-18B0-6D43-BFD4-E161E0C2B585}"/>
              </a:ext>
            </a:extLst>
          </p:cNvPr>
          <p:cNvSpPr/>
          <p:nvPr/>
        </p:nvSpPr>
        <p:spPr>
          <a:xfrm>
            <a:off x="-38183" y="-33605"/>
            <a:ext cx="11412766" cy="6891282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64601" y="2674254"/>
            <a:ext cx="9144000" cy="771751"/>
          </a:xfrm>
        </p:spPr>
        <p:txBody>
          <a:bodyPr anchor="t"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n-lt"/>
              </a:rPr>
              <a:t>Reinvent the way you compete.</a:t>
            </a:r>
          </a:p>
        </p:txBody>
      </p:sp>
      <p:sp>
        <p:nvSpPr>
          <p:cNvPr id="17" name="Title 3"/>
          <p:cNvSpPr txBox="1">
            <a:spLocks/>
          </p:cNvSpPr>
          <p:nvPr/>
        </p:nvSpPr>
        <p:spPr>
          <a:xfrm>
            <a:off x="1050023" y="3245172"/>
            <a:ext cx="9144000" cy="771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err="1">
                <a:solidFill>
                  <a:schemeClr val="bg1">
                    <a:lumMod val="95000"/>
                  </a:schemeClr>
                </a:solidFill>
              </a:rPr>
              <a:t>www.kompyte.com</a:t>
            </a:r>
            <a:endParaRPr lang="en-US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1670" y="4560956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2"/>
              </a:rPr>
              <a:t>https://www.kompyte.com/register?utm_medium=h2hbctemplate&amp;utm_source=website</a:t>
            </a:r>
            <a:r>
              <a:rPr lang="en-US" sz="600" dirty="0"/>
              <a:t> </a:t>
            </a:r>
          </a:p>
          <a:p>
            <a:endParaRPr lang="en-US" sz="600" dirty="0"/>
          </a:p>
        </p:txBody>
      </p:sp>
      <p:sp>
        <p:nvSpPr>
          <p:cNvPr id="10" name="TextBox 9"/>
          <p:cNvSpPr txBox="1"/>
          <p:nvPr/>
        </p:nvSpPr>
        <p:spPr>
          <a:xfrm>
            <a:off x="4488821" y="4481673"/>
            <a:ext cx="2466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START NOW FREE TRIAL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51670" y="4449341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2"/>
              </a:rPr>
              <a:t>https://www.kompyte.com/register?utm_medium=h2hbctemplate&amp;utm_source=website</a:t>
            </a:r>
            <a:r>
              <a:rPr lang="en-US" sz="600" dirty="0"/>
              <a:t> </a:t>
            </a:r>
          </a:p>
          <a:p>
            <a:endParaRPr lang="en-US" sz="600" dirty="0"/>
          </a:p>
        </p:txBody>
      </p:sp>
      <p:sp>
        <p:nvSpPr>
          <p:cNvPr id="16" name="TextBox 15"/>
          <p:cNvSpPr txBox="1"/>
          <p:nvPr/>
        </p:nvSpPr>
        <p:spPr>
          <a:xfrm>
            <a:off x="5328715" y="4851005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2"/>
              </a:rPr>
              <a:t>https://www.kompyte.com/register?utm_medium=h2hbctemplate&amp;utm_source=website</a:t>
            </a:r>
            <a:r>
              <a:rPr lang="en-US" sz="600" dirty="0"/>
              <a:t> </a:t>
            </a:r>
          </a:p>
          <a:p>
            <a:endParaRPr lang="en-US" sz="600" dirty="0"/>
          </a:p>
        </p:txBody>
      </p:sp>
      <p:sp>
        <p:nvSpPr>
          <p:cNvPr id="18" name="TextBox 17"/>
          <p:cNvSpPr txBox="1"/>
          <p:nvPr/>
        </p:nvSpPr>
        <p:spPr>
          <a:xfrm>
            <a:off x="3651670" y="4822976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2"/>
              </a:rPr>
              <a:t>https://www.kompyte.com/register?utm_medium=h2hbctemplate&amp;utm_source=website</a:t>
            </a:r>
            <a:r>
              <a:rPr lang="en-US" sz="600" dirty="0"/>
              <a:t> </a:t>
            </a:r>
          </a:p>
          <a:p>
            <a:endParaRPr lang="en-US" sz="600" dirty="0"/>
          </a:p>
        </p:txBody>
      </p:sp>
      <p:sp>
        <p:nvSpPr>
          <p:cNvPr id="19" name="TextBox 18"/>
          <p:cNvSpPr txBox="1"/>
          <p:nvPr/>
        </p:nvSpPr>
        <p:spPr>
          <a:xfrm>
            <a:off x="5090594" y="5078921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2"/>
              </a:rPr>
              <a:t>https://www.kompyte.com/register?utm_medium=h2hbctemplate&amp;utm_source=website</a:t>
            </a:r>
            <a:r>
              <a:rPr lang="en-US" sz="600" dirty="0"/>
              <a:t> </a:t>
            </a:r>
          </a:p>
          <a:p>
            <a:endParaRPr lang="en-US" sz="600" dirty="0"/>
          </a:p>
        </p:txBody>
      </p:sp>
      <p:sp>
        <p:nvSpPr>
          <p:cNvPr id="9" name="Rectangle 8"/>
          <p:cNvSpPr/>
          <p:nvPr/>
        </p:nvSpPr>
        <p:spPr>
          <a:xfrm>
            <a:off x="4268584" y="4339768"/>
            <a:ext cx="2792185" cy="653143"/>
          </a:xfrm>
          <a:prstGeom prst="rect">
            <a:avLst/>
          </a:prstGeom>
          <a:solidFill>
            <a:srgbClr val="1A2B36">
              <a:alpha val="0"/>
            </a:srgb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D2000F2-496D-264B-A510-7A3BD55B7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1535" y="698643"/>
            <a:ext cx="1760976" cy="147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376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1A2A35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12071</TotalTime>
  <Words>228</Words>
  <Application>Microsoft Macintosh PowerPoint</Application>
  <PresentationFormat>Widescreen</PresentationFormat>
  <Paragraphs>97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Competitive Battlecard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Reinvent the way you compete.</vt:lpstr>
    </vt:vector>
  </TitlesOfParts>
  <Manager/>
  <Company>Kompyte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Win-Loss Battle Card Template</dc:title>
  <dc:subject/>
  <dc:creator>Konstantina</dc:creator>
  <cp:keywords>Win-Loss Battle Card Template</cp:keywords>
  <dc:description/>
  <cp:lastModifiedBy>Konstantina</cp:lastModifiedBy>
  <cp:revision>131</cp:revision>
  <cp:lastPrinted>2020-02-14T15:07:02Z</cp:lastPrinted>
  <dcterms:created xsi:type="dcterms:W3CDTF">2019-09-12T10:29:18Z</dcterms:created>
  <dcterms:modified xsi:type="dcterms:W3CDTF">2020-02-19T10:14:18Z</dcterms:modified>
  <cp:category/>
</cp:coreProperties>
</file>